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931" r:id="rId3"/>
    <p:sldId id="1441" r:id="rId4"/>
    <p:sldId id="1443" r:id="rId5"/>
    <p:sldId id="1442" r:id="rId6"/>
    <p:sldId id="1444" r:id="rId7"/>
    <p:sldId id="1445" r:id="rId8"/>
    <p:sldId id="1447" r:id="rId9"/>
    <p:sldId id="1446" r:id="rId10"/>
    <p:sldId id="144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458946-9493-44BB-AA7C-8E4E85CF5448}" v="13" dt="2022-04-01T18:17:08.035"/>
    <p1510:client id="{BD60DA1E-FA94-436F-88FA-0FA5ACDF03E5}" v="1" dt="2022-04-01T14:11:03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Single</a:t>
            </a:r>
            <a:r>
              <a:rPr lang="en-US" sz="2400" baseline="0"/>
              <a:t> Most Important Problem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Taxes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Sheet4!$A$2:$A$196</c:f>
              <c:strCache>
                <c:ptCount val="193"/>
                <c:pt idx="0">
                  <c:v>74</c:v>
                </c:pt>
                <c:pt idx="4">
                  <c:v>75</c:v>
                </c:pt>
                <c:pt idx="8">
                  <c:v>76</c:v>
                </c:pt>
                <c:pt idx="12">
                  <c:v>77</c:v>
                </c:pt>
                <c:pt idx="16">
                  <c:v>78</c:v>
                </c:pt>
                <c:pt idx="20">
                  <c:v>79</c:v>
                </c:pt>
                <c:pt idx="24">
                  <c:v>80</c:v>
                </c:pt>
                <c:pt idx="28">
                  <c:v>81</c:v>
                </c:pt>
                <c:pt idx="32">
                  <c:v>82</c:v>
                </c:pt>
                <c:pt idx="36">
                  <c:v>83</c:v>
                </c:pt>
                <c:pt idx="40">
                  <c:v>84</c:v>
                </c:pt>
                <c:pt idx="44">
                  <c:v>85</c:v>
                </c:pt>
                <c:pt idx="48">
                  <c:v>86</c:v>
                </c:pt>
                <c:pt idx="52">
                  <c:v>87</c:v>
                </c:pt>
                <c:pt idx="56">
                  <c:v>88</c:v>
                </c:pt>
                <c:pt idx="60">
                  <c:v>89</c:v>
                </c:pt>
                <c:pt idx="64">
                  <c:v>90</c:v>
                </c:pt>
                <c:pt idx="68">
                  <c:v>91</c:v>
                </c:pt>
                <c:pt idx="72">
                  <c:v>92</c:v>
                </c:pt>
                <c:pt idx="76">
                  <c:v>93</c:v>
                </c:pt>
                <c:pt idx="80">
                  <c:v>94</c:v>
                </c:pt>
                <c:pt idx="83">
                  <c:v> </c:v>
                </c:pt>
                <c:pt idx="84">
                  <c:v>95</c:v>
                </c:pt>
                <c:pt idx="88">
                  <c:v>96</c:v>
                </c:pt>
                <c:pt idx="92">
                  <c:v>97</c:v>
                </c:pt>
                <c:pt idx="96">
                  <c:v>98</c:v>
                </c:pt>
                <c:pt idx="100">
                  <c:v>99</c:v>
                </c:pt>
                <c:pt idx="104">
                  <c:v>00</c:v>
                </c:pt>
                <c:pt idx="108">
                  <c:v>01</c:v>
                </c:pt>
                <c:pt idx="112">
                  <c:v>02</c:v>
                </c:pt>
                <c:pt idx="116">
                  <c:v>03</c:v>
                </c:pt>
                <c:pt idx="120">
                  <c:v>04</c:v>
                </c:pt>
                <c:pt idx="124">
                  <c:v>05</c:v>
                </c:pt>
                <c:pt idx="128">
                  <c:v>06</c:v>
                </c:pt>
                <c:pt idx="129">
                  <c:v> </c:v>
                </c:pt>
                <c:pt idx="132">
                  <c:v>07</c:v>
                </c:pt>
                <c:pt idx="136">
                  <c:v>08</c:v>
                </c:pt>
                <c:pt idx="140">
                  <c:v>09</c:v>
                </c:pt>
                <c:pt idx="144">
                  <c:v>10</c:v>
                </c:pt>
                <c:pt idx="148">
                  <c:v>11</c:v>
                </c:pt>
                <c:pt idx="152">
                  <c:v>12</c:v>
                </c:pt>
                <c:pt idx="156">
                  <c:v>13</c:v>
                </c:pt>
                <c:pt idx="160">
                  <c:v>14</c:v>
                </c:pt>
                <c:pt idx="164">
                  <c:v>15</c:v>
                </c:pt>
                <c:pt idx="168">
                  <c:v>16</c:v>
                </c:pt>
                <c:pt idx="172">
                  <c:v>17</c:v>
                </c:pt>
                <c:pt idx="176">
                  <c:v>18</c:v>
                </c:pt>
                <c:pt idx="180">
                  <c:v>19</c:v>
                </c:pt>
                <c:pt idx="184">
                  <c:v>20</c:v>
                </c:pt>
                <c:pt idx="188">
                  <c:v>21</c:v>
                </c:pt>
                <c:pt idx="192">
                  <c:v>22</c:v>
                </c:pt>
              </c:strCache>
            </c:strRef>
          </c:cat>
          <c:val>
            <c:numRef>
              <c:f>Sheet4!$B$2:$B$196</c:f>
              <c:numCache>
                <c:formatCode>General</c:formatCode>
                <c:ptCount val="19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8</c:v>
                </c:pt>
                <c:pt idx="4">
                  <c:v>11</c:v>
                </c:pt>
                <c:pt idx="5">
                  <c:v>18</c:v>
                </c:pt>
                <c:pt idx="6">
                  <c:v>19</c:v>
                </c:pt>
                <c:pt idx="7">
                  <c:v>16</c:v>
                </c:pt>
                <c:pt idx="8">
                  <c:v>17</c:v>
                </c:pt>
                <c:pt idx="9">
                  <c:v>21</c:v>
                </c:pt>
                <c:pt idx="10">
                  <c:v>22</c:v>
                </c:pt>
                <c:pt idx="11">
                  <c:v>20</c:v>
                </c:pt>
                <c:pt idx="12">
                  <c:v>21</c:v>
                </c:pt>
                <c:pt idx="13">
                  <c:v>21</c:v>
                </c:pt>
                <c:pt idx="14">
                  <c:v>19</c:v>
                </c:pt>
                <c:pt idx="15">
                  <c:v>21</c:v>
                </c:pt>
                <c:pt idx="16">
                  <c:v>22</c:v>
                </c:pt>
                <c:pt idx="17">
                  <c:v>20</c:v>
                </c:pt>
                <c:pt idx="18">
                  <c:v>21</c:v>
                </c:pt>
                <c:pt idx="19">
                  <c:v>18</c:v>
                </c:pt>
                <c:pt idx="20">
                  <c:v>15</c:v>
                </c:pt>
                <c:pt idx="21">
                  <c:v>16</c:v>
                </c:pt>
                <c:pt idx="22">
                  <c:v>15</c:v>
                </c:pt>
                <c:pt idx="23">
                  <c:v>14</c:v>
                </c:pt>
                <c:pt idx="24">
                  <c:v>15</c:v>
                </c:pt>
                <c:pt idx="25">
                  <c:v>13</c:v>
                </c:pt>
                <c:pt idx="26">
                  <c:v>18</c:v>
                </c:pt>
                <c:pt idx="27">
                  <c:v>15</c:v>
                </c:pt>
                <c:pt idx="28">
                  <c:v>16</c:v>
                </c:pt>
                <c:pt idx="29">
                  <c:v>18</c:v>
                </c:pt>
                <c:pt idx="30">
                  <c:v>15</c:v>
                </c:pt>
                <c:pt idx="31">
                  <c:v>11</c:v>
                </c:pt>
                <c:pt idx="32">
                  <c:v>13</c:v>
                </c:pt>
                <c:pt idx="33">
                  <c:v>15</c:v>
                </c:pt>
                <c:pt idx="34">
                  <c:v>13</c:v>
                </c:pt>
                <c:pt idx="35">
                  <c:v>12</c:v>
                </c:pt>
                <c:pt idx="36">
                  <c:v>18</c:v>
                </c:pt>
                <c:pt idx="37">
                  <c:v>20</c:v>
                </c:pt>
                <c:pt idx="38">
                  <c:v>22</c:v>
                </c:pt>
                <c:pt idx="39">
                  <c:v>20</c:v>
                </c:pt>
                <c:pt idx="40">
                  <c:v>22</c:v>
                </c:pt>
                <c:pt idx="41">
                  <c:v>21</c:v>
                </c:pt>
                <c:pt idx="42">
                  <c:v>19</c:v>
                </c:pt>
                <c:pt idx="43">
                  <c:v>19</c:v>
                </c:pt>
                <c:pt idx="44">
                  <c:v>20</c:v>
                </c:pt>
                <c:pt idx="45">
                  <c:v>21</c:v>
                </c:pt>
                <c:pt idx="46">
                  <c:v>21</c:v>
                </c:pt>
                <c:pt idx="47">
                  <c:v>21</c:v>
                </c:pt>
                <c:pt idx="48">
                  <c:v>22</c:v>
                </c:pt>
                <c:pt idx="49">
                  <c:v>20</c:v>
                </c:pt>
                <c:pt idx="50">
                  <c:v>19</c:v>
                </c:pt>
                <c:pt idx="51">
                  <c:v>21</c:v>
                </c:pt>
                <c:pt idx="52">
                  <c:v>21</c:v>
                </c:pt>
                <c:pt idx="53">
                  <c:v>23</c:v>
                </c:pt>
                <c:pt idx="54">
                  <c:v>25</c:v>
                </c:pt>
                <c:pt idx="55">
                  <c:v>23</c:v>
                </c:pt>
                <c:pt idx="56">
                  <c:v>23</c:v>
                </c:pt>
                <c:pt idx="57">
                  <c:v>25</c:v>
                </c:pt>
                <c:pt idx="58">
                  <c:v>25</c:v>
                </c:pt>
                <c:pt idx="59">
                  <c:v>23</c:v>
                </c:pt>
                <c:pt idx="60">
                  <c:v>22</c:v>
                </c:pt>
                <c:pt idx="61">
                  <c:v>22</c:v>
                </c:pt>
                <c:pt idx="62">
                  <c:v>21</c:v>
                </c:pt>
                <c:pt idx="63">
                  <c:v>22</c:v>
                </c:pt>
                <c:pt idx="64">
                  <c:v>22</c:v>
                </c:pt>
                <c:pt idx="65">
                  <c:v>23</c:v>
                </c:pt>
                <c:pt idx="66">
                  <c:v>23</c:v>
                </c:pt>
                <c:pt idx="67">
                  <c:v>22</c:v>
                </c:pt>
                <c:pt idx="68">
                  <c:v>25</c:v>
                </c:pt>
                <c:pt idx="69">
                  <c:v>24</c:v>
                </c:pt>
                <c:pt idx="70">
                  <c:v>24</c:v>
                </c:pt>
                <c:pt idx="71">
                  <c:v>25</c:v>
                </c:pt>
                <c:pt idx="72">
                  <c:v>24</c:v>
                </c:pt>
                <c:pt idx="73">
                  <c:v>23</c:v>
                </c:pt>
                <c:pt idx="74">
                  <c:v>25</c:v>
                </c:pt>
                <c:pt idx="75">
                  <c:v>24</c:v>
                </c:pt>
                <c:pt idx="76">
                  <c:v>25</c:v>
                </c:pt>
                <c:pt idx="77">
                  <c:v>24</c:v>
                </c:pt>
                <c:pt idx="78">
                  <c:v>26</c:v>
                </c:pt>
                <c:pt idx="79">
                  <c:v>27</c:v>
                </c:pt>
                <c:pt idx="80">
                  <c:v>26</c:v>
                </c:pt>
                <c:pt idx="81">
                  <c:v>25</c:v>
                </c:pt>
                <c:pt idx="82">
                  <c:v>26</c:v>
                </c:pt>
                <c:pt idx="83">
                  <c:v>25</c:v>
                </c:pt>
                <c:pt idx="84">
                  <c:v>24</c:v>
                </c:pt>
                <c:pt idx="85">
                  <c:v>27</c:v>
                </c:pt>
                <c:pt idx="86">
                  <c:v>25</c:v>
                </c:pt>
                <c:pt idx="87">
                  <c:v>30</c:v>
                </c:pt>
                <c:pt idx="88">
                  <c:v>27</c:v>
                </c:pt>
                <c:pt idx="89">
                  <c:v>29</c:v>
                </c:pt>
                <c:pt idx="90">
                  <c:v>26</c:v>
                </c:pt>
                <c:pt idx="91">
                  <c:v>27</c:v>
                </c:pt>
                <c:pt idx="92">
                  <c:v>28</c:v>
                </c:pt>
                <c:pt idx="93">
                  <c:v>28</c:v>
                </c:pt>
                <c:pt idx="94">
                  <c:v>28</c:v>
                </c:pt>
                <c:pt idx="95">
                  <c:v>26</c:v>
                </c:pt>
                <c:pt idx="96">
                  <c:v>28</c:v>
                </c:pt>
                <c:pt idx="97">
                  <c:v>29</c:v>
                </c:pt>
                <c:pt idx="98">
                  <c:v>26</c:v>
                </c:pt>
                <c:pt idx="99">
                  <c:v>23</c:v>
                </c:pt>
                <c:pt idx="100">
                  <c:v>27</c:v>
                </c:pt>
                <c:pt idx="101">
                  <c:v>27</c:v>
                </c:pt>
                <c:pt idx="102">
                  <c:v>26</c:v>
                </c:pt>
                <c:pt idx="103">
                  <c:v>26</c:v>
                </c:pt>
                <c:pt idx="104">
                  <c:v>25</c:v>
                </c:pt>
                <c:pt idx="105">
                  <c:v>24</c:v>
                </c:pt>
                <c:pt idx="106">
                  <c:v>25</c:v>
                </c:pt>
                <c:pt idx="107">
                  <c:v>26</c:v>
                </c:pt>
                <c:pt idx="108">
                  <c:v>24</c:v>
                </c:pt>
                <c:pt idx="109">
                  <c:v>27</c:v>
                </c:pt>
                <c:pt idx="110">
                  <c:v>21</c:v>
                </c:pt>
                <c:pt idx="111">
                  <c:v>21</c:v>
                </c:pt>
                <c:pt idx="112">
                  <c:v>24</c:v>
                </c:pt>
                <c:pt idx="113">
                  <c:v>20</c:v>
                </c:pt>
                <c:pt idx="114">
                  <c:v>20</c:v>
                </c:pt>
                <c:pt idx="115">
                  <c:v>21</c:v>
                </c:pt>
                <c:pt idx="116">
                  <c:v>19</c:v>
                </c:pt>
                <c:pt idx="117">
                  <c:v>18</c:v>
                </c:pt>
                <c:pt idx="118">
                  <c:v>18</c:v>
                </c:pt>
                <c:pt idx="119">
                  <c:v>18</c:v>
                </c:pt>
                <c:pt idx="120">
                  <c:v>17</c:v>
                </c:pt>
                <c:pt idx="121">
                  <c:v>18</c:v>
                </c:pt>
                <c:pt idx="122">
                  <c:v>19</c:v>
                </c:pt>
                <c:pt idx="123">
                  <c:v>19</c:v>
                </c:pt>
                <c:pt idx="124">
                  <c:v>17</c:v>
                </c:pt>
                <c:pt idx="125">
                  <c:v>18</c:v>
                </c:pt>
                <c:pt idx="126">
                  <c:v>21</c:v>
                </c:pt>
                <c:pt idx="127">
                  <c:v>21</c:v>
                </c:pt>
                <c:pt idx="128">
                  <c:v>19</c:v>
                </c:pt>
                <c:pt idx="129">
                  <c:v>18</c:v>
                </c:pt>
                <c:pt idx="130">
                  <c:v>17</c:v>
                </c:pt>
                <c:pt idx="131">
                  <c:v>18</c:v>
                </c:pt>
                <c:pt idx="132">
                  <c:v>24</c:v>
                </c:pt>
                <c:pt idx="133">
                  <c:v>25</c:v>
                </c:pt>
                <c:pt idx="134">
                  <c:v>19</c:v>
                </c:pt>
                <c:pt idx="135">
                  <c:v>18</c:v>
                </c:pt>
                <c:pt idx="136">
                  <c:v>19</c:v>
                </c:pt>
                <c:pt idx="137">
                  <c:v>17</c:v>
                </c:pt>
                <c:pt idx="138">
                  <c:v>17</c:v>
                </c:pt>
                <c:pt idx="139">
                  <c:v>17</c:v>
                </c:pt>
                <c:pt idx="140">
                  <c:v>19</c:v>
                </c:pt>
                <c:pt idx="141">
                  <c:v>19</c:v>
                </c:pt>
                <c:pt idx="142">
                  <c:v>22</c:v>
                </c:pt>
                <c:pt idx="143">
                  <c:v>22</c:v>
                </c:pt>
                <c:pt idx="144">
                  <c:v>22</c:v>
                </c:pt>
                <c:pt idx="145">
                  <c:v>22</c:v>
                </c:pt>
                <c:pt idx="146">
                  <c:v>21</c:v>
                </c:pt>
                <c:pt idx="147">
                  <c:v>20</c:v>
                </c:pt>
                <c:pt idx="148">
                  <c:v>19</c:v>
                </c:pt>
                <c:pt idx="149">
                  <c:v>19</c:v>
                </c:pt>
                <c:pt idx="150">
                  <c:v>20</c:v>
                </c:pt>
                <c:pt idx="151">
                  <c:v>18</c:v>
                </c:pt>
                <c:pt idx="152">
                  <c:v>20</c:v>
                </c:pt>
                <c:pt idx="153">
                  <c:v>18</c:v>
                </c:pt>
                <c:pt idx="154">
                  <c:v>21</c:v>
                </c:pt>
                <c:pt idx="155">
                  <c:v>20</c:v>
                </c:pt>
                <c:pt idx="156">
                  <c:v>21</c:v>
                </c:pt>
                <c:pt idx="157">
                  <c:v>23</c:v>
                </c:pt>
                <c:pt idx="158">
                  <c:v>21</c:v>
                </c:pt>
                <c:pt idx="159">
                  <c:v>20</c:v>
                </c:pt>
                <c:pt idx="160">
                  <c:v>24</c:v>
                </c:pt>
                <c:pt idx="161">
                  <c:v>22</c:v>
                </c:pt>
                <c:pt idx="162">
                  <c:v>25</c:v>
                </c:pt>
                <c:pt idx="163">
                  <c:v>21</c:v>
                </c:pt>
                <c:pt idx="164">
                  <c:v>21</c:v>
                </c:pt>
                <c:pt idx="165">
                  <c:v>22</c:v>
                </c:pt>
                <c:pt idx="166">
                  <c:v>22</c:v>
                </c:pt>
                <c:pt idx="167">
                  <c:v>21</c:v>
                </c:pt>
                <c:pt idx="168">
                  <c:v>21</c:v>
                </c:pt>
                <c:pt idx="169">
                  <c:v>21</c:v>
                </c:pt>
                <c:pt idx="170">
                  <c:v>20</c:v>
                </c:pt>
                <c:pt idx="171">
                  <c:v>21</c:v>
                </c:pt>
                <c:pt idx="172">
                  <c:v>21</c:v>
                </c:pt>
                <c:pt idx="173">
                  <c:v>21</c:v>
                </c:pt>
                <c:pt idx="174">
                  <c:v>21</c:v>
                </c:pt>
                <c:pt idx="175">
                  <c:v>21</c:v>
                </c:pt>
                <c:pt idx="176">
                  <c:v>19</c:v>
                </c:pt>
                <c:pt idx="177">
                  <c:v>18</c:v>
                </c:pt>
                <c:pt idx="178">
                  <c:v>17</c:v>
                </c:pt>
                <c:pt idx="179">
                  <c:v>16</c:v>
                </c:pt>
                <c:pt idx="180">
                  <c:v>15</c:v>
                </c:pt>
                <c:pt idx="181">
                  <c:v>16</c:v>
                </c:pt>
                <c:pt idx="182">
                  <c:v>15</c:v>
                </c:pt>
                <c:pt idx="183">
                  <c:v>15</c:v>
                </c:pt>
                <c:pt idx="184">
                  <c:v>17</c:v>
                </c:pt>
                <c:pt idx="185">
                  <c:v>15</c:v>
                </c:pt>
                <c:pt idx="186">
                  <c:v>18</c:v>
                </c:pt>
                <c:pt idx="187">
                  <c:v>17</c:v>
                </c:pt>
                <c:pt idx="188">
                  <c:v>19</c:v>
                </c:pt>
                <c:pt idx="189">
                  <c:v>19</c:v>
                </c:pt>
                <c:pt idx="190">
                  <c:v>19</c:v>
                </c:pt>
                <c:pt idx="191">
                  <c:v>17</c:v>
                </c:pt>
                <c:pt idx="192">
                  <c:v>14</c:v>
                </c:pt>
                <c:pt idx="193">
                  <c:v>15</c:v>
                </c:pt>
                <c:pt idx="19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37-4C8D-A480-0D560DFE1266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Regulations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Sheet4!$A$2:$A$196</c:f>
              <c:strCache>
                <c:ptCount val="193"/>
                <c:pt idx="0">
                  <c:v>74</c:v>
                </c:pt>
                <c:pt idx="4">
                  <c:v>75</c:v>
                </c:pt>
                <c:pt idx="8">
                  <c:v>76</c:v>
                </c:pt>
                <c:pt idx="12">
                  <c:v>77</c:v>
                </c:pt>
                <c:pt idx="16">
                  <c:v>78</c:v>
                </c:pt>
                <c:pt idx="20">
                  <c:v>79</c:v>
                </c:pt>
                <c:pt idx="24">
                  <c:v>80</c:v>
                </c:pt>
                <c:pt idx="28">
                  <c:v>81</c:v>
                </c:pt>
                <c:pt idx="32">
                  <c:v>82</c:v>
                </c:pt>
                <c:pt idx="36">
                  <c:v>83</c:v>
                </c:pt>
                <c:pt idx="40">
                  <c:v>84</c:v>
                </c:pt>
                <c:pt idx="44">
                  <c:v>85</c:v>
                </c:pt>
                <c:pt idx="48">
                  <c:v>86</c:v>
                </c:pt>
                <c:pt idx="52">
                  <c:v>87</c:v>
                </c:pt>
                <c:pt idx="56">
                  <c:v>88</c:v>
                </c:pt>
                <c:pt idx="60">
                  <c:v>89</c:v>
                </c:pt>
                <c:pt idx="64">
                  <c:v>90</c:v>
                </c:pt>
                <c:pt idx="68">
                  <c:v>91</c:v>
                </c:pt>
                <c:pt idx="72">
                  <c:v>92</c:v>
                </c:pt>
                <c:pt idx="76">
                  <c:v>93</c:v>
                </c:pt>
                <c:pt idx="80">
                  <c:v>94</c:v>
                </c:pt>
                <c:pt idx="83">
                  <c:v> </c:v>
                </c:pt>
                <c:pt idx="84">
                  <c:v>95</c:v>
                </c:pt>
                <c:pt idx="88">
                  <c:v>96</c:v>
                </c:pt>
                <c:pt idx="92">
                  <c:v>97</c:v>
                </c:pt>
                <c:pt idx="96">
                  <c:v>98</c:v>
                </c:pt>
                <c:pt idx="100">
                  <c:v>99</c:v>
                </c:pt>
                <c:pt idx="104">
                  <c:v>00</c:v>
                </c:pt>
                <c:pt idx="108">
                  <c:v>01</c:v>
                </c:pt>
                <c:pt idx="112">
                  <c:v>02</c:v>
                </c:pt>
                <c:pt idx="116">
                  <c:v>03</c:v>
                </c:pt>
                <c:pt idx="120">
                  <c:v>04</c:v>
                </c:pt>
                <c:pt idx="124">
                  <c:v>05</c:v>
                </c:pt>
                <c:pt idx="128">
                  <c:v>06</c:v>
                </c:pt>
                <c:pt idx="129">
                  <c:v> </c:v>
                </c:pt>
                <c:pt idx="132">
                  <c:v>07</c:v>
                </c:pt>
                <c:pt idx="136">
                  <c:v>08</c:v>
                </c:pt>
                <c:pt idx="140">
                  <c:v>09</c:v>
                </c:pt>
                <c:pt idx="144">
                  <c:v>10</c:v>
                </c:pt>
                <c:pt idx="148">
                  <c:v>11</c:v>
                </c:pt>
                <c:pt idx="152">
                  <c:v>12</c:v>
                </c:pt>
                <c:pt idx="156">
                  <c:v>13</c:v>
                </c:pt>
                <c:pt idx="160">
                  <c:v>14</c:v>
                </c:pt>
                <c:pt idx="164">
                  <c:v>15</c:v>
                </c:pt>
                <c:pt idx="168">
                  <c:v>16</c:v>
                </c:pt>
                <c:pt idx="172">
                  <c:v>17</c:v>
                </c:pt>
                <c:pt idx="176">
                  <c:v>18</c:v>
                </c:pt>
                <c:pt idx="180">
                  <c:v>19</c:v>
                </c:pt>
                <c:pt idx="184">
                  <c:v>20</c:v>
                </c:pt>
                <c:pt idx="188">
                  <c:v>21</c:v>
                </c:pt>
                <c:pt idx="192">
                  <c:v>22</c:v>
                </c:pt>
              </c:strCache>
            </c:strRef>
          </c:cat>
          <c:val>
            <c:numRef>
              <c:f>Sheet4!$C$2:$C$196</c:f>
              <c:numCache>
                <c:formatCode>General</c:formatCode>
                <c:ptCount val="19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9</c:v>
                </c:pt>
                <c:pt idx="5">
                  <c:v>10</c:v>
                </c:pt>
                <c:pt idx="6">
                  <c:v>12</c:v>
                </c:pt>
                <c:pt idx="7">
                  <c:v>12</c:v>
                </c:pt>
                <c:pt idx="8">
                  <c:v>13</c:v>
                </c:pt>
                <c:pt idx="9">
                  <c:v>9</c:v>
                </c:pt>
                <c:pt idx="10">
                  <c:v>14</c:v>
                </c:pt>
                <c:pt idx="11">
                  <c:v>7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11</c:v>
                </c:pt>
                <c:pt idx="16">
                  <c:v>12</c:v>
                </c:pt>
                <c:pt idx="17">
                  <c:v>11</c:v>
                </c:pt>
                <c:pt idx="18">
                  <c:v>10</c:v>
                </c:pt>
                <c:pt idx="19">
                  <c:v>10</c:v>
                </c:pt>
                <c:pt idx="20">
                  <c:v>9</c:v>
                </c:pt>
                <c:pt idx="21">
                  <c:v>8</c:v>
                </c:pt>
                <c:pt idx="22">
                  <c:v>9</c:v>
                </c:pt>
                <c:pt idx="23">
                  <c:v>7</c:v>
                </c:pt>
                <c:pt idx="24">
                  <c:v>9</c:v>
                </c:pt>
                <c:pt idx="25">
                  <c:v>6</c:v>
                </c:pt>
                <c:pt idx="26">
                  <c:v>8</c:v>
                </c:pt>
                <c:pt idx="27">
                  <c:v>7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6</c:v>
                </c:pt>
                <c:pt idx="36">
                  <c:v>7</c:v>
                </c:pt>
                <c:pt idx="37">
                  <c:v>9</c:v>
                </c:pt>
                <c:pt idx="38">
                  <c:v>8</c:v>
                </c:pt>
                <c:pt idx="39">
                  <c:v>10</c:v>
                </c:pt>
                <c:pt idx="40">
                  <c:v>11</c:v>
                </c:pt>
                <c:pt idx="41">
                  <c:v>9</c:v>
                </c:pt>
                <c:pt idx="42">
                  <c:v>9</c:v>
                </c:pt>
                <c:pt idx="43">
                  <c:v>9</c:v>
                </c:pt>
                <c:pt idx="44">
                  <c:v>12</c:v>
                </c:pt>
                <c:pt idx="45">
                  <c:v>11</c:v>
                </c:pt>
                <c:pt idx="46">
                  <c:v>11</c:v>
                </c:pt>
                <c:pt idx="47">
                  <c:v>11</c:v>
                </c:pt>
                <c:pt idx="48">
                  <c:v>10</c:v>
                </c:pt>
                <c:pt idx="49">
                  <c:v>10</c:v>
                </c:pt>
                <c:pt idx="50">
                  <c:v>12</c:v>
                </c:pt>
                <c:pt idx="51">
                  <c:v>12</c:v>
                </c:pt>
                <c:pt idx="52">
                  <c:v>13</c:v>
                </c:pt>
                <c:pt idx="53">
                  <c:v>12</c:v>
                </c:pt>
                <c:pt idx="54">
                  <c:v>15</c:v>
                </c:pt>
                <c:pt idx="55">
                  <c:v>12</c:v>
                </c:pt>
                <c:pt idx="56">
                  <c:v>18</c:v>
                </c:pt>
                <c:pt idx="57">
                  <c:v>15</c:v>
                </c:pt>
                <c:pt idx="58">
                  <c:v>17</c:v>
                </c:pt>
                <c:pt idx="59">
                  <c:v>14</c:v>
                </c:pt>
                <c:pt idx="60">
                  <c:v>16</c:v>
                </c:pt>
                <c:pt idx="61">
                  <c:v>16</c:v>
                </c:pt>
                <c:pt idx="62">
                  <c:v>17</c:v>
                </c:pt>
                <c:pt idx="63">
                  <c:v>17</c:v>
                </c:pt>
                <c:pt idx="64">
                  <c:v>18</c:v>
                </c:pt>
                <c:pt idx="65">
                  <c:v>18</c:v>
                </c:pt>
                <c:pt idx="66">
                  <c:v>18</c:v>
                </c:pt>
                <c:pt idx="67">
                  <c:v>17</c:v>
                </c:pt>
                <c:pt idx="68">
                  <c:v>17</c:v>
                </c:pt>
                <c:pt idx="69">
                  <c:v>18</c:v>
                </c:pt>
                <c:pt idx="70">
                  <c:v>17</c:v>
                </c:pt>
                <c:pt idx="71">
                  <c:v>18</c:v>
                </c:pt>
                <c:pt idx="72">
                  <c:v>18</c:v>
                </c:pt>
                <c:pt idx="73">
                  <c:v>23</c:v>
                </c:pt>
                <c:pt idx="74">
                  <c:v>21</c:v>
                </c:pt>
                <c:pt idx="75">
                  <c:v>22</c:v>
                </c:pt>
                <c:pt idx="76">
                  <c:v>22</c:v>
                </c:pt>
                <c:pt idx="77">
                  <c:v>22</c:v>
                </c:pt>
                <c:pt idx="78">
                  <c:v>22</c:v>
                </c:pt>
                <c:pt idx="79">
                  <c:v>21</c:v>
                </c:pt>
                <c:pt idx="80">
                  <c:v>23</c:v>
                </c:pt>
                <c:pt idx="81">
                  <c:v>23</c:v>
                </c:pt>
                <c:pt idx="82">
                  <c:v>23</c:v>
                </c:pt>
                <c:pt idx="83">
                  <c:v>24</c:v>
                </c:pt>
                <c:pt idx="84">
                  <c:v>23</c:v>
                </c:pt>
                <c:pt idx="85">
                  <c:v>19</c:v>
                </c:pt>
                <c:pt idx="86">
                  <c:v>19</c:v>
                </c:pt>
                <c:pt idx="87">
                  <c:v>18</c:v>
                </c:pt>
                <c:pt idx="88">
                  <c:v>19</c:v>
                </c:pt>
                <c:pt idx="89">
                  <c:v>18</c:v>
                </c:pt>
                <c:pt idx="90">
                  <c:v>17</c:v>
                </c:pt>
                <c:pt idx="91">
                  <c:v>16</c:v>
                </c:pt>
                <c:pt idx="92">
                  <c:v>17</c:v>
                </c:pt>
                <c:pt idx="93">
                  <c:v>17</c:v>
                </c:pt>
                <c:pt idx="94">
                  <c:v>16</c:v>
                </c:pt>
                <c:pt idx="95">
                  <c:v>16</c:v>
                </c:pt>
                <c:pt idx="96">
                  <c:v>17</c:v>
                </c:pt>
                <c:pt idx="97">
                  <c:v>15</c:v>
                </c:pt>
                <c:pt idx="98">
                  <c:v>16</c:v>
                </c:pt>
                <c:pt idx="99">
                  <c:v>15</c:v>
                </c:pt>
                <c:pt idx="100">
                  <c:v>14</c:v>
                </c:pt>
                <c:pt idx="101">
                  <c:v>14</c:v>
                </c:pt>
                <c:pt idx="102">
                  <c:v>15</c:v>
                </c:pt>
                <c:pt idx="103">
                  <c:v>15</c:v>
                </c:pt>
                <c:pt idx="104">
                  <c:v>11</c:v>
                </c:pt>
                <c:pt idx="105">
                  <c:v>14</c:v>
                </c:pt>
                <c:pt idx="106">
                  <c:v>13</c:v>
                </c:pt>
                <c:pt idx="107">
                  <c:v>12</c:v>
                </c:pt>
                <c:pt idx="108">
                  <c:v>12</c:v>
                </c:pt>
                <c:pt idx="109">
                  <c:v>13</c:v>
                </c:pt>
                <c:pt idx="110">
                  <c:v>11</c:v>
                </c:pt>
                <c:pt idx="111">
                  <c:v>11</c:v>
                </c:pt>
                <c:pt idx="112">
                  <c:v>11</c:v>
                </c:pt>
                <c:pt idx="113">
                  <c:v>13</c:v>
                </c:pt>
                <c:pt idx="114">
                  <c:v>10</c:v>
                </c:pt>
                <c:pt idx="115">
                  <c:v>11</c:v>
                </c:pt>
                <c:pt idx="116">
                  <c:v>10</c:v>
                </c:pt>
                <c:pt idx="117">
                  <c:v>11</c:v>
                </c:pt>
                <c:pt idx="118">
                  <c:v>11</c:v>
                </c:pt>
                <c:pt idx="119">
                  <c:v>11</c:v>
                </c:pt>
                <c:pt idx="120">
                  <c:v>12</c:v>
                </c:pt>
                <c:pt idx="121">
                  <c:v>11</c:v>
                </c:pt>
                <c:pt idx="122">
                  <c:v>10</c:v>
                </c:pt>
                <c:pt idx="123">
                  <c:v>8</c:v>
                </c:pt>
                <c:pt idx="124">
                  <c:v>10</c:v>
                </c:pt>
                <c:pt idx="125">
                  <c:v>9</c:v>
                </c:pt>
                <c:pt idx="126">
                  <c:v>10</c:v>
                </c:pt>
                <c:pt idx="127">
                  <c:v>10</c:v>
                </c:pt>
                <c:pt idx="128">
                  <c:v>10</c:v>
                </c:pt>
                <c:pt idx="129">
                  <c:v>10</c:v>
                </c:pt>
                <c:pt idx="130">
                  <c:v>10</c:v>
                </c:pt>
                <c:pt idx="131">
                  <c:v>12</c:v>
                </c:pt>
                <c:pt idx="132">
                  <c:v>10</c:v>
                </c:pt>
                <c:pt idx="133">
                  <c:v>10</c:v>
                </c:pt>
                <c:pt idx="134">
                  <c:v>10</c:v>
                </c:pt>
                <c:pt idx="135">
                  <c:v>12</c:v>
                </c:pt>
                <c:pt idx="136">
                  <c:v>10</c:v>
                </c:pt>
                <c:pt idx="137">
                  <c:v>9</c:v>
                </c:pt>
                <c:pt idx="138">
                  <c:v>8</c:v>
                </c:pt>
                <c:pt idx="139">
                  <c:v>9</c:v>
                </c:pt>
                <c:pt idx="140">
                  <c:v>11</c:v>
                </c:pt>
                <c:pt idx="141">
                  <c:v>11</c:v>
                </c:pt>
                <c:pt idx="142">
                  <c:v>12</c:v>
                </c:pt>
                <c:pt idx="143">
                  <c:v>11</c:v>
                </c:pt>
                <c:pt idx="144">
                  <c:v>13</c:v>
                </c:pt>
                <c:pt idx="145">
                  <c:v>16</c:v>
                </c:pt>
                <c:pt idx="146">
                  <c:v>15</c:v>
                </c:pt>
                <c:pt idx="147">
                  <c:v>17</c:v>
                </c:pt>
                <c:pt idx="148">
                  <c:v>17</c:v>
                </c:pt>
                <c:pt idx="149">
                  <c:v>17</c:v>
                </c:pt>
                <c:pt idx="150">
                  <c:v>16</c:v>
                </c:pt>
                <c:pt idx="151">
                  <c:v>19</c:v>
                </c:pt>
                <c:pt idx="152">
                  <c:v>18</c:v>
                </c:pt>
                <c:pt idx="153">
                  <c:v>20</c:v>
                </c:pt>
                <c:pt idx="154">
                  <c:v>21</c:v>
                </c:pt>
                <c:pt idx="155">
                  <c:v>19</c:v>
                </c:pt>
                <c:pt idx="156">
                  <c:v>21</c:v>
                </c:pt>
                <c:pt idx="157">
                  <c:v>21</c:v>
                </c:pt>
                <c:pt idx="158">
                  <c:v>21</c:v>
                </c:pt>
                <c:pt idx="159">
                  <c:v>21</c:v>
                </c:pt>
                <c:pt idx="160">
                  <c:v>22</c:v>
                </c:pt>
                <c:pt idx="161">
                  <c:v>20</c:v>
                </c:pt>
                <c:pt idx="162">
                  <c:v>22</c:v>
                </c:pt>
                <c:pt idx="163">
                  <c:v>22</c:v>
                </c:pt>
                <c:pt idx="164">
                  <c:v>22</c:v>
                </c:pt>
                <c:pt idx="165">
                  <c:v>23</c:v>
                </c:pt>
                <c:pt idx="166">
                  <c:v>21</c:v>
                </c:pt>
                <c:pt idx="167">
                  <c:v>22</c:v>
                </c:pt>
                <c:pt idx="168">
                  <c:v>18</c:v>
                </c:pt>
                <c:pt idx="169">
                  <c:v>20</c:v>
                </c:pt>
                <c:pt idx="170">
                  <c:v>22</c:v>
                </c:pt>
                <c:pt idx="171">
                  <c:v>21</c:v>
                </c:pt>
                <c:pt idx="172">
                  <c:v>19</c:v>
                </c:pt>
                <c:pt idx="173">
                  <c:v>17</c:v>
                </c:pt>
                <c:pt idx="174">
                  <c:v>16</c:v>
                </c:pt>
                <c:pt idx="175">
                  <c:v>14</c:v>
                </c:pt>
                <c:pt idx="176">
                  <c:v>16</c:v>
                </c:pt>
                <c:pt idx="177">
                  <c:v>13</c:v>
                </c:pt>
                <c:pt idx="178">
                  <c:v>14</c:v>
                </c:pt>
                <c:pt idx="179">
                  <c:v>14</c:v>
                </c:pt>
                <c:pt idx="180">
                  <c:v>12</c:v>
                </c:pt>
                <c:pt idx="181">
                  <c:v>15</c:v>
                </c:pt>
                <c:pt idx="182">
                  <c:v>13</c:v>
                </c:pt>
                <c:pt idx="183">
                  <c:v>13</c:v>
                </c:pt>
                <c:pt idx="184">
                  <c:v>13</c:v>
                </c:pt>
                <c:pt idx="185">
                  <c:v>10</c:v>
                </c:pt>
                <c:pt idx="186">
                  <c:v>14</c:v>
                </c:pt>
                <c:pt idx="187">
                  <c:v>14</c:v>
                </c:pt>
                <c:pt idx="188">
                  <c:v>15</c:v>
                </c:pt>
                <c:pt idx="189">
                  <c:v>13</c:v>
                </c:pt>
                <c:pt idx="190">
                  <c:v>12</c:v>
                </c:pt>
                <c:pt idx="191">
                  <c:v>11</c:v>
                </c:pt>
                <c:pt idx="192">
                  <c:v>11</c:v>
                </c:pt>
                <c:pt idx="193">
                  <c:v>8</c:v>
                </c:pt>
                <c:pt idx="19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37-4C8D-A480-0D560DFE1266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Inflation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Sheet4!$A$2:$A$196</c:f>
              <c:strCache>
                <c:ptCount val="193"/>
                <c:pt idx="0">
                  <c:v>74</c:v>
                </c:pt>
                <c:pt idx="4">
                  <c:v>75</c:v>
                </c:pt>
                <c:pt idx="8">
                  <c:v>76</c:v>
                </c:pt>
                <c:pt idx="12">
                  <c:v>77</c:v>
                </c:pt>
                <c:pt idx="16">
                  <c:v>78</c:v>
                </c:pt>
                <c:pt idx="20">
                  <c:v>79</c:v>
                </c:pt>
                <c:pt idx="24">
                  <c:v>80</c:v>
                </c:pt>
                <c:pt idx="28">
                  <c:v>81</c:v>
                </c:pt>
                <c:pt idx="32">
                  <c:v>82</c:v>
                </c:pt>
                <c:pt idx="36">
                  <c:v>83</c:v>
                </c:pt>
                <c:pt idx="40">
                  <c:v>84</c:v>
                </c:pt>
                <c:pt idx="44">
                  <c:v>85</c:v>
                </c:pt>
                <c:pt idx="48">
                  <c:v>86</c:v>
                </c:pt>
                <c:pt idx="52">
                  <c:v>87</c:v>
                </c:pt>
                <c:pt idx="56">
                  <c:v>88</c:v>
                </c:pt>
                <c:pt idx="60">
                  <c:v>89</c:v>
                </c:pt>
                <c:pt idx="64">
                  <c:v>90</c:v>
                </c:pt>
                <c:pt idx="68">
                  <c:v>91</c:v>
                </c:pt>
                <c:pt idx="72">
                  <c:v>92</c:v>
                </c:pt>
                <c:pt idx="76">
                  <c:v>93</c:v>
                </c:pt>
                <c:pt idx="80">
                  <c:v>94</c:v>
                </c:pt>
                <c:pt idx="83">
                  <c:v> </c:v>
                </c:pt>
                <c:pt idx="84">
                  <c:v>95</c:v>
                </c:pt>
                <c:pt idx="88">
                  <c:v>96</c:v>
                </c:pt>
                <c:pt idx="92">
                  <c:v>97</c:v>
                </c:pt>
                <c:pt idx="96">
                  <c:v>98</c:v>
                </c:pt>
                <c:pt idx="100">
                  <c:v>99</c:v>
                </c:pt>
                <c:pt idx="104">
                  <c:v>00</c:v>
                </c:pt>
                <c:pt idx="108">
                  <c:v>01</c:v>
                </c:pt>
                <c:pt idx="112">
                  <c:v>02</c:v>
                </c:pt>
                <c:pt idx="116">
                  <c:v>03</c:v>
                </c:pt>
                <c:pt idx="120">
                  <c:v>04</c:v>
                </c:pt>
                <c:pt idx="124">
                  <c:v>05</c:v>
                </c:pt>
                <c:pt idx="128">
                  <c:v>06</c:v>
                </c:pt>
                <c:pt idx="129">
                  <c:v> </c:v>
                </c:pt>
                <c:pt idx="132">
                  <c:v>07</c:v>
                </c:pt>
                <c:pt idx="136">
                  <c:v>08</c:v>
                </c:pt>
                <c:pt idx="140">
                  <c:v>09</c:v>
                </c:pt>
                <c:pt idx="144">
                  <c:v>10</c:v>
                </c:pt>
                <c:pt idx="148">
                  <c:v>11</c:v>
                </c:pt>
                <c:pt idx="152">
                  <c:v>12</c:v>
                </c:pt>
                <c:pt idx="156">
                  <c:v>13</c:v>
                </c:pt>
                <c:pt idx="160">
                  <c:v>14</c:v>
                </c:pt>
                <c:pt idx="164">
                  <c:v>15</c:v>
                </c:pt>
                <c:pt idx="168">
                  <c:v>16</c:v>
                </c:pt>
                <c:pt idx="172">
                  <c:v>17</c:v>
                </c:pt>
                <c:pt idx="176">
                  <c:v>18</c:v>
                </c:pt>
                <c:pt idx="180">
                  <c:v>19</c:v>
                </c:pt>
                <c:pt idx="184">
                  <c:v>20</c:v>
                </c:pt>
                <c:pt idx="188">
                  <c:v>21</c:v>
                </c:pt>
                <c:pt idx="192">
                  <c:v>22</c:v>
                </c:pt>
              </c:strCache>
            </c:strRef>
          </c:cat>
          <c:val>
            <c:numRef>
              <c:f>Sheet4!$D$2:$D$196</c:f>
              <c:numCache>
                <c:formatCode>General</c:formatCode>
                <c:ptCount val="195"/>
                <c:pt idx="0">
                  <c:v>24</c:v>
                </c:pt>
                <c:pt idx="1">
                  <c:v>23</c:v>
                </c:pt>
                <c:pt idx="2">
                  <c:v>29</c:v>
                </c:pt>
                <c:pt idx="3">
                  <c:v>36</c:v>
                </c:pt>
                <c:pt idx="4">
                  <c:v>41</c:v>
                </c:pt>
                <c:pt idx="5">
                  <c:v>37</c:v>
                </c:pt>
                <c:pt idx="6">
                  <c:v>28</c:v>
                </c:pt>
                <c:pt idx="7">
                  <c:v>27</c:v>
                </c:pt>
                <c:pt idx="8">
                  <c:v>29</c:v>
                </c:pt>
                <c:pt idx="9">
                  <c:v>28</c:v>
                </c:pt>
                <c:pt idx="10">
                  <c:v>25</c:v>
                </c:pt>
                <c:pt idx="11">
                  <c:v>25</c:v>
                </c:pt>
                <c:pt idx="12">
                  <c:v>24</c:v>
                </c:pt>
                <c:pt idx="13">
                  <c:v>24</c:v>
                </c:pt>
                <c:pt idx="14">
                  <c:v>28</c:v>
                </c:pt>
                <c:pt idx="15">
                  <c:v>27</c:v>
                </c:pt>
                <c:pt idx="16">
                  <c:v>25</c:v>
                </c:pt>
                <c:pt idx="17">
                  <c:v>25</c:v>
                </c:pt>
                <c:pt idx="18">
                  <c:v>32</c:v>
                </c:pt>
                <c:pt idx="19">
                  <c:v>33</c:v>
                </c:pt>
                <c:pt idx="20">
                  <c:v>34</c:v>
                </c:pt>
                <c:pt idx="21">
                  <c:v>36</c:v>
                </c:pt>
                <c:pt idx="22">
                  <c:v>36</c:v>
                </c:pt>
                <c:pt idx="23">
                  <c:v>39</c:v>
                </c:pt>
                <c:pt idx="24">
                  <c:v>37</c:v>
                </c:pt>
                <c:pt idx="25">
                  <c:v>35</c:v>
                </c:pt>
                <c:pt idx="26">
                  <c:v>36</c:v>
                </c:pt>
                <c:pt idx="27">
                  <c:v>33</c:v>
                </c:pt>
                <c:pt idx="28">
                  <c:v>34</c:v>
                </c:pt>
                <c:pt idx="29">
                  <c:v>32</c:v>
                </c:pt>
                <c:pt idx="30">
                  <c:v>28</c:v>
                </c:pt>
                <c:pt idx="31">
                  <c:v>26</c:v>
                </c:pt>
                <c:pt idx="32">
                  <c:v>23</c:v>
                </c:pt>
                <c:pt idx="33">
                  <c:v>21</c:v>
                </c:pt>
                <c:pt idx="34">
                  <c:v>15</c:v>
                </c:pt>
                <c:pt idx="35">
                  <c:v>15</c:v>
                </c:pt>
                <c:pt idx="36">
                  <c:v>13</c:v>
                </c:pt>
                <c:pt idx="37">
                  <c:v>9</c:v>
                </c:pt>
                <c:pt idx="38">
                  <c:v>7</c:v>
                </c:pt>
                <c:pt idx="39">
                  <c:v>8</c:v>
                </c:pt>
                <c:pt idx="40">
                  <c:v>6</c:v>
                </c:pt>
                <c:pt idx="41">
                  <c:v>6</c:v>
                </c:pt>
                <c:pt idx="42">
                  <c:v>7</c:v>
                </c:pt>
                <c:pt idx="43">
                  <c:v>5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3</c:v>
                </c:pt>
                <c:pt idx="50">
                  <c:v>2</c:v>
                </c:pt>
                <c:pt idx="51">
                  <c:v>2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2</c:v>
                </c:pt>
                <c:pt idx="56">
                  <c:v>3</c:v>
                </c:pt>
                <c:pt idx="57">
                  <c:v>5</c:v>
                </c:pt>
                <c:pt idx="58">
                  <c:v>3</c:v>
                </c:pt>
                <c:pt idx="59">
                  <c:v>4</c:v>
                </c:pt>
                <c:pt idx="60">
                  <c:v>2</c:v>
                </c:pt>
                <c:pt idx="61">
                  <c:v>3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6</c:v>
                </c:pt>
                <c:pt idx="69">
                  <c:v>4</c:v>
                </c:pt>
                <c:pt idx="70">
                  <c:v>3</c:v>
                </c:pt>
                <c:pt idx="71">
                  <c:v>4</c:v>
                </c:pt>
                <c:pt idx="72">
                  <c:v>5</c:v>
                </c:pt>
                <c:pt idx="73">
                  <c:v>4</c:v>
                </c:pt>
                <c:pt idx="74">
                  <c:v>4</c:v>
                </c:pt>
                <c:pt idx="75">
                  <c:v>3</c:v>
                </c:pt>
                <c:pt idx="76">
                  <c:v>3</c:v>
                </c:pt>
                <c:pt idx="77">
                  <c:v>3</c:v>
                </c:pt>
                <c:pt idx="78">
                  <c:v>3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1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2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2</c:v>
                </c:pt>
                <c:pt idx="108">
                  <c:v>3</c:v>
                </c:pt>
                <c:pt idx="109">
                  <c:v>3</c:v>
                </c:pt>
                <c:pt idx="110">
                  <c:v>3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4</c:v>
                </c:pt>
                <c:pt idx="123">
                  <c:v>3</c:v>
                </c:pt>
                <c:pt idx="124">
                  <c:v>5</c:v>
                </c:pt>
                <c:pt idx="125">
                  <c:v>3</c:v>
                </c:pt>
                <c:pt idx="126">
                  <c:v>7</c:v>
                </c:pt>
                <c:pt idx="127">
                  <c:v>4</c:v>
                </c:pt>
                <c:pt idx="128">
                  <c:v>4</c:v>
                </c:pt>
                <c:pt idx="129">
                  <c:v>5</c:v>
                </c:pt>
                <c:pt idx="130">
                  <c:v>7</c:v>
                </c:pt>
                <c:pt idx="131">
                  <c:v>5</c:v>
                </c:pt>
                <c:pt idx="132">
                  <c:v>4</c:v>
                </c:pt>
                <c:pt idx="133">
                  <c:v>3</c:v>
                </c:pt>
                <c:pt idx="134">
                  <c:v>4</c:v>
                </c:pt>
                <c:pt idx="135">
                  <c:v>5</c:v>
                </c:pt>
                <c:pt idx="136">
                  <c:v>5</c:v>
                </c:pt>
                <c:pt idx="137">
                  <c:v>8</c:v>
                </c:pt>
                <c:pt idx="138">
                  <c:v>14</c:v>
                </c:pt>
                <c:pt idx="139">
                  <c:v>20</c:v>
                </c:pt>
                <c:pt idx="140">
                  <c:v>11</c:v>
                </c:pt>
                <c:pt idx="141">
                  <c:v>6</c:v>
                </c:pt>
                <c:pt idx="142">
                  <c:v>4</c:v>
                </c:pt>
                <c:pt idx="143">
                  <c:v>3</c:v>
                </c:pt>
                <c:pt idx="144">
                  <c:v>2</c:v>
                </c:pt>
                <c:pt idx="145">
                  <c:v>3</c:v>
                </c:pt>
                <c:pt idx="146">
                  <c:v>4</c:v>
                </c:pt>
                <c:pt idx="147">
                  <c:v>3</c:v>
                </c:pt>
                <c:pt idx="148">
                  <c:v>4</c:v>
                </c:pt>
                <c:pt idx="149">
                  <c:v>5</c:v>
                </c:pt>
                <c:pt idx="150">
                  <c:v>8</c:v>
                </c:pt>
                <c:pt idx="151">
                  <c:v>9</c:v>
                </c:pt>
                <c:pt idx="152">
                  <c:v>6</c:v>
                </c:pt>
                <c:pt idx="153">
                  <c:v>6</c:v>
                </c:pt>
                <c:pt idx="154">
                  <c:v>9</c:v>
                </c:pt>
                <c:pt idx="155">
                  <c:v>6</c:v>
                </c:pt>
                <c:pt idx="156">
                  <c:v>6</c:v>
                </c:pt>
                <c:pt idx="157">
                  <c:v>5</c:v>
                </c:pt>
                <c:pt idx="158">
                  <c:v>5</c:v>
                </c:pt>
                <c:pt idx="159">
                  <c:v>5</c:v>
                </c:pt>
                <c:pt idx="160">
                  <c:v>3</c:v>
                </c:pt>
                <c:pt idx="161">
                  <c:v>3</c:v>
                </c:pt>
                <c:pt idx="162">
                  <c:v>5</c:v>
                </c:pt>
                <c:pt idx="163">
                  <c:v>4</c:v>
                </c:pt>
                <c:pt idx="164">
                  <c:v>4</c:v>
                </c:pt>
                <c:pt idx="165">
                  <c:v>3</c:v>
                </c:pt>
                <c:pt idx="166">
                  <c:v>3</c:v>
                </c:pt>
                <c:pt idx="167">
                  <c:v>3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1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1</c:v>
                </c:pt>
                <c:pt idx="178">
                  <c:v>1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1</c:v>
                </c:pt>
                <c:pt idx="183">
                  <c:v>2</c:v>
                </c:pt>
                <c:pt idx="184">
                  <c:v>2</c:v>
                </c:pt>
                <c:pt idx="185">
                  <c:v>1</c:v>
                </c:pt>
                <c:pt idx="186">
                  <c:v>1</c:v>
                </c:pt>
                <c:pt idx="187">
                  <c:v>2</c:v>
                </c:pt>
                <c:pt idx="188">
                  <c:v>2</c:v>
                </c:pt>
                <c:pt idx="189">
                  <c:v>3</c:v>
                </c:pt>
                <c:pt idx="190">
                  <c:v>6</c:v>
                </c:pt>
                <c:pt idx="191">
                  <c:v>11</c:v>
                </c:pt>
                <c:pt idx="192">
                  <c:v>16</c:v>
                </c:pt>
                <c:pt idx="193">
                  <c:v>26</c:v>
                </c:pt>
                <c:pt idx="194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37-4C8D-A480-0D560DFE1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6696144"/>
        <c:axId val="1036697808"/>
      </c:lineChart>
      <c:catAx>
        <c:axId val="103669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697808"/>
        <c:crosses val="autoZero"/>
        <c:auto val="1"/>
        <c:lblAlgn val="ctr"/>
        <c:lblOffset val="100"/>
        <c:tickLblSkip val="8"/>
        <c:tickMarkSkip val="1"/>
        <c:noMultiLvlLbl val="0"/>
      </c:catAx>
      <c:valAx>
        <c:axId val="103669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Percent of Firms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69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776741222564573"/>
          <c:y val="0.93250686966516716"/>
          <c:w val="0.43095006048026935"/>
          <c:h val="5.91331258244779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Have you contacted or tried to contact the IRS for information related to your businesses in the last 12 months?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17-49BA-A19F-117DC1AD8A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17-49BA-A19F-117DC1AD8A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17-49BA-A19F-117DC1AD8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If yes, how was your experience contacting the IRS?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1D-456A-A06C-55A87DDC01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1D-456A-A06C-55A87DDC01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1D-456A-A06C-55A87DDC01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Sheet1!$A$26:$A$28</c:f>
              <c:strCache>
                <c:ptCount val="3"/>
                <c:pt idx="0">
                  <c:v>Helpful</c:v>
                </c:pt>
                <c:pt idx="1">
                  <c:v>Somewhat helpful</c:v>
                </c:pt>
                <c:pt idx="2">
                  <c:v>Not at all helpful</c:v>
                </c:pt>
              </c:strCache>
            </c:strRef>
          </c:cat>
          <c:val>
            <c:numRef>
              <c:f>Sheet1!$B$26:$B$28</c:f>
              <c:numCache>
                <c:formatCode>0%</c:formatCode>
                <c:ptCount val="3"/>
                <c:pt idx="0">
                  <c:v>0.12</c:v>
                </c:pt>
                <c:pt idx="1">
                  <c:v>0.24</c:v>
                </c:pt>
                <c:pt idx="2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1D-456A-A06C-55A87DDC0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Has preparing your 2020</a:t>
            </a:r>
            <a:r>
              <a:rPr lang="en-US" sz="2400" baseline="0" dirty="0"/>
              <a:t> and 2021 taxes been more difficult than it was pre-Covid?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B8-4C19-81A7-187A49B558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B8-4C19-81A7-187A49B558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B8-4C19-81A7-187A49B558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CB8-4C19-81A7-187A49B558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Sheet1!$A$56:$A$59</c:f>
              <c:strCache>
                <c:ptCount val="4"/>
                <c:pt idx="0">
                  <c:v>Yes, significantly more difficult</c:v>
                </c:pt>
                <c:pt idx="1">
                  <c:v>Yes, moderately more difficult</c:v>
                </c:pt>
                <c:pt idx="2">
                  <c:v>Yes, somewhat more difficult</c:v>
                </c:pt>
                <c:pt idx="3">
                  <c:v>No, it's about the same</c:v>
                </c:pt>
              </c:strCache>
            </c:strRef>
          </c:cat>
          <c:val>
            <c:numRef>
              <c:f>Sheet1!$B$56:$B$59</c:f>
              <c:numCache>
                <c:formatCode>0%</c:formatCode>
                <c:ptCount val="4"/>
                <c:pt idx="0">
                  <c:v>0.15</c:v>
                </c:pt>
                <c:pt idx="1">
                  <c:v>0.15</c:v>
                </c:pt>
                <c:pt idx="2">
                  <c:v>0.17</c:v>
                </c:pt>
                <c:pt idx="3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B8-4C19-81A7-187A49B55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Have you or are you planning to request an extension for filing your 2021 tax return?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B7-48A5-AC5A-85F056800B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B7-48A5-AC5A-85F056800B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Sheet1!$A$41:$A$42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Sheet1!$B$41:$B$42</c:f>
              <c:numCache>
                <c:formatCode>0%</c:formatCode>
                <c:ptCount val="2"/>
                <c:pt idx="0">
                  <c:v>0.32</c:v>
                </c:pt>
                <c:pt idx="1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B7-48A5-AC5A-85F056800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B8C7-33E1-46F0-B8ED-4A4F48688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3A41E-7B9F-4F6F-8636-8B9AAD6E8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5062C-104D-4234-B34E-1ED47464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47F21-0CDB-4B50-8ED2-355982AE5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8ADA2-57BA-46C9-BE26-C7738E62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2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CA14-E21C-4D75-A4B3-A7223A50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578B9-A538-44EA-B023-74032D232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ECC1A-F960-4803-BF47-44303352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246BA-DA3B-4673-829A-7A660313B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E053B-8DA0-4322-AEB1-EBB87B97E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2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9B119E-EB6C-42C5-8C49-972AAFF99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C916C-C434-47DC-B6B6-F19CA3A22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28F2B-52AA-46D7-BD66-01738BA2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B2C1E-A996-4139-8B09-3993B1FE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2034B-5927-4369-8B60-0813D0308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24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93DF-4A85-494F-BA2E-2187245DD5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47700"/>
            <a:ext cx="9144000" cy="661988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COVER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AF95C-612C-4921-8AB7-CE697BFEFD5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7725" y="1925640"/>
            <a:ext cx="9144000" cy="38893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DATE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96696-3516-4607-8ACD-15BE07FC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5CC-6166-4E1C-8E01-0DB83BE1BA8D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F4DC7-36DA-4C8E-A64A-70C8560F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B0EE2-9F9B-4B51-8D49-6488DB03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9623-5E35-474B-B45C-F1DD7129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16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F2D2-45EA-4C0A-9775-5D023CE257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COVER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29923-99F9-4AA4-BBDD-1D5BCAE98A56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51AB3-1522-4BC2-B35F-00C61558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5CC-6166-4E1C-8E01-0DB83BE1BA8D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0B53F-9056-4463-9442-FF392D49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6E91E-7D48-43B6-94B6-9472D90E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9623-5E35-474B-B45C-F1DD7129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A66994-0F1C-4CEE-8A9D-41215B6C38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D6BD3F-00DF-40E4-B95D-88BAD91EB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1B0782-FC7A-496D-9A35-71C08E01A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2AA78-317F-4D69-B905-3ECBFE6E3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96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E615-BE52-4AF3-A195-F5D35D74E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FEDC1-06BB-48BD-A469-84663F9F2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520B1-F0F5-4927-8CB9-F748F9A5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1BA5-9BE1-41EA-BCBC-966EF1C6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1E446-E850-446D-B26D-4865AAAF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6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1C470-7007-4BC9-B0B1-4E3F0063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495D4-F4FB-40FF-986D-55F338FAE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6EDBA-6766-429C-9C80-38C56C1D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9ABFD-111A-4880-8F61-7D8DE809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5A30A-6A2C-4346-978C-A03D1FBD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D8EB-9C33-49A6-A6BE-043FDCFF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6DFBF-27F5-4B0D-B98F-72A4340D3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35A36-B5D7-44E9-9508-05C500190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9AB3E-D86C-4763-920E-73FFAF72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2ACC3-E195-4B8D-8C4D-FBE8D4282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DB675-B1A7-47B0-819B-744FF510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8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49197-D5C1-4BFE-914C-ED5B7AB91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2AEE2-1A83-420C-8066-60882416F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0C5D6-E176-48F9-A48D-C55875514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23EA63-934B-473F-A611-DEC47EB6F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75215-B5D9-4CBF-BDE9-87DBF3E12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D280F3-4C9D-415D-923B-D9464922F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23B19-CC17-4CDF-A70C-304393B76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EBD2DD-0FB8-44DF-A8CA-2529F55B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4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397A-5DE8-4F80-8D33-A0E38651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99C86-3597-44ED-AD6C-F092D894F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B103C1-ED0E-46EF-A720-5B7BC3F5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4CFF0-0FF8-4D46-8E84-F142D564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7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140E3A-713B-46FE-BD80-AB8B7477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9167D4-4D1A-4695-9FD8-DDC8BD9B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0CC46-7258-4323-B94E-96258FA4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1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B2453-86F8-4F08-9A59-0749BB0EA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00273-1055-47D2-9FF9-9BDFF8507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C8889-2269-4304-8FA3-56B359914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B5600-BADB-4210-B238-4645FA5E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3E22C-90AA-4986-9DE0-0136F44F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08F2B-8B6A-4055-942A-C98A12881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9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C867-D588-4B9F-8470-C9CD816F2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245721-4193-4B21-9D63-3BAA954E68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C78D9-3955-493B-A6DF-F07E05A2F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AB4EC-B47F-454A-9F62-FD58EE61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93440-FAD0-4E44-AF13-D6D1986E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90E86-373D-48BF-88C6-9251C30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7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461A78-415F-4B3D-A079-FFFC58F6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DBA6C-9667-415C-A97A-42CA9D185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89E8B-B9B2-4474-9621-A7B50DB49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5DFB5-14E2-44DB-9200-A067ED7DCDC8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59E1C-A7CE-428C-86E2-495E4DD29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3E8F8-56AF-4F15-85F0-C1DEF7DB5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CBF1-58D7-4F82-A988-0A3CD97A818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179B97-6927-45FB-8A61-96DC6A26E3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79"/>
          <a:stretch/>
        </p:blipFill>
        <p:spPr>
          <a:xfrm>
            <a:off x="51225" y="6465358"/>
            <a:ext cx="1116751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1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C5C2560-C1F9-4E76-9717-D84034A554C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34D20E-D63C-4FC4-926C-F9A71491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COVER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C3B54-27C0-4B2E-8B81-89829C4AA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DATE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6177A-F19D-4B42-8669-B34971ADA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85CC-6166-4E1C-8E01-0DB83BE1BA8D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0CA01-4A31-43CC-804B-7C6308EC6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00AB5-FC98-4BE4-9DD1-41097C03C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D9623-5E35-474B-B45C-F1DD7129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8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96EDC-A610-4C0D-9C7F-929EEF0FD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0332" y="2020045"/>
            <a:ext cx="7331339" cy="1051360"/>
          </a:xfrm>
        </p:spPr>
        <p:txBody>
          <a:bodyPr>
            <a:normAutofit/>
          </a:bodyPr>
          <a:lstStyle/>
          <a:p>
            <a:pPr algn="ctr"/>
            <a:r>
              <a:rPr lang="en-US" sz="3300" cap="small" dirty="0">
                <a:solidFill>
                  <a:schemeClr val="bg1">
                    <a:lumMod val="95000"/>
                  </a:schemeClr>
                </a:solidFill>
              </a:rPr>
              <a:t>Small Business Tax Summit</a:t>
            </a:r>
            <a:endParaRPr lang="en-US" sz="33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033C3-101C-4508-8393-843F54C1B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9203" y="3429000"/>
            <a:ext cx="3353593" cy="910525"/>
          </a:xfrm>
        </p:spPr>
        <p:txBody>
          <a:bodyPr>
            <a:normAutofit/>
          </a:bodyPr>
          <a:lstStyle/>
          <a:p>
            <a:pPr algn="ctr"/>
            <a:r>
              <a:rPr lang="en-US" altLang="en-US" sz="2000" dirty="0"/>
              <a:t>NFIB Research Center</a:t>
            </a:r>
          </a:p>
        </p:txBody>
      </p:sp>
    </p:spTree>
    <p:extLst>
      <p:ext uri="{BB962C8B-B14F-4D97-AF65-F5344CB8AC3E}">
        <p14:creationId xmlns:p14="http://schemas.microsoft.com/office/powerpoint/2010/main" val="325916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FA74-4434-4C45-8752-64F45FD9B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749" y="28391"/>
            <a:ext cx="10515600" cy="1325563"/>
          </a:xfrm>
        </p:spPr>
        <p:txBody>
          <a:bodyPr/>
          <a:lstStyle/>
          <a:p>
            <a:r>
              <a:rPr lang="en-US" b="1" dirty="0"/>
              <a:t>Small Business Problems and Priorities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06495C-E664-45A8-92AA-2725A990D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945084"/>
              </p:ext>
            </p:extLst>
          </p:nvPr>
        </p:nvGraphicFramePr>
        <p:xfrm>
          <a:off x="701749" y="1325563"/>
          <a:ext cx="10398642" cy="4358272"/>
        </p:xfrm>
        <a:graphic>
          <a:graphicData uri="http://schemas.openxmlformats.org/drawingml/2006/table">
            <a:tbl>
              <a:tblPr/>
              <a:tblGrid>
                <a:gridCol w="4693619">
                  <a:extLst>
                    <a:ext uri="{9D8B030D-6E8A-4147-A177-3AD203B41FA5}">
                      <a16:colId xmlns:a16="http://schemas.microsoft.com/office/drawing/2014/main" val="190311732"/>
                    </a:ext>
                  </a:extLst>
                </a:gridCol>
                <a:gridCol w="835311">
                  <a:extLst>
                    <a:ext uri="{9D8B030D-6E8A-4147-A177-3AD203B41FA5}">
                      <a16:colId xmlns:a16="http://schemas.microsoft.com/office/drawing/2014/main" val="3599045565"/>
                    </a:ext>
                  </a:extLst>
                </a:gridCol>
                <a:gridCol w="956930">
                  <a:extLst>
                    <a:ext uri="{9D8B030D-6E8A-4147-A177-3AD203B41FA5}">
                      <a16:colId xmlns:a16="http://schemas.microsoft.com/office/drawing/2014/main" val="1691882321"/>
                    </a:ext>
                  </a:extLst>
                </a:gridCol>
                <a:gridCol w="1218467">
                  <a:extLst>
                    <a:ext uri="{9D8B030D-6E8A-4147-A177-3AD203B41FA5}">
                      <a16:colId xmlns:a16="http://schemas.microsoft.com/office/drawing/2014/main" val="1912463770"/>
                    </a:ext>
                  </a:extLst>
                </a:gridCol>
                <a:gridCol w="1560737">
                  <a:extLst>
                    <a:ext uri="{9D8B030D-6E8A-4147-A177-3AD203B41FA5}">
                      <a16:colId xmlns:a16="http://schemas.microsoft.com/office/drawing/2014/main" val="3940638444"/>
                    </a:ext>
                  </a:extLst>
                </a:gridCol>
                <a:gridCol w="1133578">
                  <a:extLst>
                    <a:ext uri="{9D8B030D-6E8A-4147-A177-3AD203B41FA5}">
                      <a16:colId xmlns:a16="http://schemas.microsoft.com/office/drawing/2014/main" val="1056242848"/>
                    </a:ext>
                  </a:extLst>
                </a:gridCol>
              </a:tblGrid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"Critical"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"Not     a Problem"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 Rank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52375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Health Insurance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2451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Locating Qualified Employees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655121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Federal Taxes on Business Income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484167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Taxes (real, inventory or personal property)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797790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Finding and Keeping Skilled Employees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382701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Unreasonable Government Regulations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695918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State Taxes on Business Income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645600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Tax Complexity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827648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Uncertainty over Economic Conditions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449720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Uncertainty over Government Actions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046255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State/Local Paperwork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530934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Supplies/Inventories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905929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Frequent Changes in Federal Tax Laws and Rules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095103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and Availability of Liability Insurance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343040"/>
                  </a:ext>
                </a:extLst>
              </a:tr>
              <a:tr h="19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Paperwork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02" marR="9502" marT="9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530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60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B5ABE1-96F1-4C90-AFDC-65E594BBE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85" y="515476"/>
            <a:ext cx="11309230" cy="58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8F3A25-C663-4659-8464-BE6E87589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47" y="367760"/>
            <a:ext cx="10948705" cy="612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1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5796C8B-84DB-4B7D-8357-012D5F131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091367"/>
              </p:ext>
            </p:extLst>
          </p:nvPr>
        </p:nvGraphicFramePr>
        <p:xfrm>
          <a:off x="838200" y="688258"/>
          <a:ext cx="10515600" cy="5761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82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FEAB9-523F-4D6F-AD13-39467DB7C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Nearly a quarter (22%) of small business owners have contacted or tried to contact the IRS for information related to their business(es) in the last 12 months.  Among those who contacted the IRS about two-thirds (64%) reported their contacted with the IRS as not at all helpful. 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318488B6-C842-46D4-8C9D-88E77BC1963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2263692"/>
              </p:ext>
            </p:extLst>
          </p:nvPr>
        </p:nvGraphicFramePr>
        <p:xfrm>
          <a:off x="814388" y="1962150"/>
          <a:ext cx="5183188" cy="422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AB4692FC-1D22-4628-93F0-8CFC7F0F91C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98942932"/>
              </p:ext>
            </p:extLst>
          </p:nvPr>
        </p:nvGraphicFramePr>
        <p:xfrm>
          <a:off x="6172200" y="1962150"/>
          <a:ext cx="5183188" cy="422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0977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3304A-0B60-4AEE-AED0-5E924EB1C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asked about preparing this year’s taxes, about half of small business owners (47%) reported that preparing their 2020 and 2021 taxes has been more difficult than it was pre-Covid.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3631B9-A7FC-4D5F-87A9-437686EF44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39058"/>
              </p:ext>
            </p:extLst>
          </p:nvPr>
        </p:nvGraphicFramePr>
        <p:xfrm>
          <a:off x="2076450" y="1825625"/>
          <a:ext cx="851535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412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EB15-F659-45AC-8212-9445EA880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About one-third of small business owners reported that they are planning to or have requested an extension for filing their 2021 tax return.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C575F1-6008-49F7-BFF5-72265C7839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317676"/>
              </p:ext>
            </p:extLst>
          </p:nvPr>
        </p:nvGraphicFramePr>
        <p:xfrm>
          <a:off x="1390650" y="1825625"/>
          <a:ext cx="94297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70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96EDC-A610-4C0D-9C7F-929EEF0FD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0332" y="2020045"/>
            <a:ext cx="7331339" cy="1051360"/>
          </a:xfrm>
        </p:spPr>
        <p:txBody>
          <a:bodyPr>
            <a:normAutofit/>
          </a:bodyPr>
          <a:lstStyle/>
          <a:p>
            <a:pPr algn="ctr"/>
            <a:r>
              <a:rPr lang="en-US" sz="3300" cap="small" dirty="0">
                <a:solidFill>
                  <a:schemeClr val="bg1">
                    <a:lumMod val="95000"/>
                  </a:schemeClr>
                </a:solidFill>
              </a:rPr>
              <a:t>Small Business Tax Summit</a:t>
            </a:r>
            <a:endParaRPr lang="en-US" sz="33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033C3-101C-4508-8393-843F54C1B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9203" y="3429000"/>
            <a:ext cx="3353593" cy="910525"/>
          </a:xfrm>
        </p:spPr>
        <p:txBody>
          <a:bodyPr>
            <a:normAutofit/>
          </a:bodyPr>
          <a:lstStyle/>
          <a:p>
            <a:pPr algn="ctr"/>
            <a:r>
              <a:rPr lang="en-US" altLang="en-US" sz="2000" dirty="0"/>
              <a:t>NFIB Research Center</a:t>
            </a:r>
          </a:p>
        </p:txBody>
      </p:sp>
    </p:spTree>
    <p:extLst>
      <p:ext uri="{BB962C8B-B14F-4D97-AF65-F5344CB8AC3E}">
        <p14:creationId xmlns:p14="http://schemas.microsoft.com/office/powerpoint/2010/main" val="32681549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364</Words>
  <Application>Microsoft Office PowerPoint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1_Custom Design</vt:lpstr>
      <vt:lpstr>Custom Design</vt:lpstr>
      <vt:lpstr>Small Business Tax Summit</vt:lpstr>
      <vt:lpstr>Small Business Problems and Priorities</vt:lpstr>
      <vt:lpstr>PowerPoint Presentation</vt:lpstr>
      <vt:lpstr>PowerPoint Presentation</vt:lpstr>
      <vt:lpstr>PowerPoint Presentation</vt:lpstr>
      <vt:lpstr>Nearly a quarter (22%) of small business owners have contacted or tried to contact the IRS for information related to their business(es) in the last 12 months.  Among those who contacted the IRS about two-thirds (64%) reported their contacted with the IRS as not at all helpful. </vt:lpstr>
      <vt:lpstr>When asked about preparing this year’s taxes, about half of small business owners (47%) reported that preparing their 2020 and 2021 taxes has been more difficult than it was pre-Covid.</vt:lpstr>
      <vt:lpstr>About one-third of small business owners reported that they are planning to or have requested an extension for filing their 2021 tax return. </vt:lpstr>
      <vt:lpstr>Small Business Tax Summit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Business Problems and Priorities</dc:title>
  <dc:creator>Wade, Holly</dc:creator>
  <cp:lastModifiedBy>Lanzara, Caitlin</cp:lastModifiedBy>
  <cp:revision>3</cp:revision>
  <dcterms:created xsi:type="dcterms:W3CDTF">2022-04-01T14:09:01Z</dcterms:created>
  <dcterms:modified xsi:type="dcterms:W3CDTF">2022-04-08T13:38:32Z</dcterms:modified>
</cp:coreProperties>
</file>